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8"/>
  </p:notesMasterIdLst>
  <p:handoutMasterIdLst>
    <p:handoutMasterId r:id="rId29"/>
  </p:handoutMasterIdLst>
  <p:sldIdLst>
    <p:sldId id="396" r:id="rId7"/>
    <p:sldId id="400" r:id="rId8"/>
    <p:sldId id="369" r:id="rId9"/>
    <p:sldId id="399" r:id="rId10"/>
    <p:sldId id="403" r:id="rId11"/>
    <p:sldId id="405" r:id="rId12"/>
    <p:sldId id="425" r:id="rId13"/>
    <p:sldId id="404" r:id="rId14"/>
    <p:sldId id="406" r:id="rId15"/>
    <p:sldId id="407" r:id="rId16"/>
    <p:sldId id="408" r:id="rId17"/>
    <p:sldId id="370" r:id="rId18"/>
    <p:sldId id="416" r:id="rId19"/>
    <p:sldId id="423" r:id="rId20"/>
    <p:sldId id="418" r:id="rId21"/>
    <p:sldId id="424" r:id="rId22"/>
    <p:sldId id="419" r:id="rId23"/>
    <p:sldId id="420" r:id="rId24"/>
    <p:sldId id="421" r:id="rId25"/>
    <p:sldId id="397" r:id="rId26"/>
    <p:sldId id="373" r:id="rId2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8306" autoAdjust="0"/>
  </p:normalViewPr>
  <p:slideViewPr>
    <p:cSldViewPr snapToGrid="0">
      <p:cViewPr varScale="1">
        <p:scale>
          <a:sx n="75" d="100"/>
          <a:sy n="75" d="100"/>
        </p:scale>
        <p:origin x="720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38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initialisation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B7D51-7119-48D1-9B9A-D27B0B1945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B097C05-D793-472A-8338-535D830861A1}">
      <dgm:prSet phldrT="[Text]"/>
      <dgm:spPr/>
      <dgm:t>
        <a:bodyPr/>
        <a:lstStyle/>
        <a:p>
          <a:r>
            <a:rPr lang="de-DE" dirty="0" err="1"/>
            <a:t>actuation</a:t>
          </a:r>
          <a:endParaRPr lang="de-DE" dirty="0"/>
        </a:p>
      </dgm:t>
    </dgm:pt>
    <dgm:pt modelId="{7743DB48-8CB2-4A0E-80C6-CA355C5863C3}" type="parTrans" cxnId="{07F7D59E-2784-4299-8B43-32C6B68BDC82}">
      <dgm:prSet/>
      <dgm:spPr/>
      <dgm:t>
        <a:bodyPr/>
        <a:lstStyle/>
        <a:p>
          <a:endParaRPr lang="de-DE"/>
        </a:p>
      </dgm:t>
    </dgm:pt>
    <dgm:pt modelId="{91BDB08B-4BE1-4B7C-A41C-D06D5CECEA98}" type="sibTrans" cxnId="{07F7D59E-2784-4299-8B43-32C6B68BDC82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938DA8C-06AC-4A41-ACE8-4052627C7773}">
      <dgm:prSet phldrT="[Text]"/>
      <dgm:spPr/>
      <dgm:t>
        <a:bodyPr/>
        <a:lstStyle/>
        <a:p>
          <a:r>
            <a:rPr lang="de-DE" dirty="0" err="1"/>
            <a:t>sensing</a:t>
          </a:r>
          <a:endParaRPr lang="de-DE" dirty="0"/>
        </a:p>
      </dgm:t>
    </dgm:pt>
    <dgm:pt modelId="{CADA267D-8189-416A-92CA-7EB9E8545226}" type="parTrans" cxnId="{BF4F7B97-746B-4374-8AD6-DC8387CA2477}">
      <dgm:prSet/>
      <dgm:spPr/>
      <dgm:t>
        <a:bodyPr/>
        <a:lstStyle/>
        <a:p>
          <a:endParaRPr lang="de-DE"/>
        </a:p>
      </dgm:t>
    </dgm:pt>
    <dgm:pt modelId="{AE92A343-9C40-4F3E-859B-71D5FE21CA97}" type="sibTrans" cxnId="{BF4F7B97-746B-4374-8AD6-DC8387CA247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CE42E4F0-21D8-4047-83B9-F42E785984A7}" type="pres">
      <dgm:prSet presAssocID="{676B7D51-7119-48D1-9B9A-D27B0B19459F}" presName="cycle" presStyleCnt="0">
        <dgm:presLayoutVars>
          <dgm:dir/>
          <dgm:resizeHandles val="exact"/>
        </dgm:presLayoutVars>
      </dgm:prSet>
      <dgm:spPr/>
    </dgm:pt>
    <dgm:pt modelId="{D691C870-EEDB-4FC4-A72A-5BADFA39DB44}" type="pres">
      <dgm:prSet presAssocID="{7B097C05-D793-472A-8338-535D830861A1}" presName="dummy" presStyleCnt="0"/>
      <dgm:spPr/>
    </dgm:pt>
    <dgm:pt modelId="{0F8FA791-FAC1-4BDF-A5D9-3C7350789415}" type="pres">
      <dgm:prSet presAssocID="{7B097C05-D793-472A-8338-535D830861A1}" presName="node" presStyleLbl="revTx" presStyleIdx="0" presStyleCnt="2">
        <dgm:presLayoutVars>
          <dgm:bulletEnabled val="1"/>
        </dgm:presLayoutVars>
      </dgm:prSet>
      <dgm:spPr/>
    </dgm:pt>
    <dgm:pt modelId="{F73775CD-6097-482B-8CA6-1414296F6BF6}" type="pres">
      <dgm:prSet presAssocID="{91BDB08B-4BE1-4B7C-A41C-D06D5CECEA98}" presName="sibTrans" presStyleLbl="node1" presStyleIdx="0" presStyleCnt="2"/>
      <dgm:spPr/>
    </dgm:pt>
    <dgm:pt modelId="{5E32FF32-CA2D-4D50-9ABB-E5D8DF072C46}" type="pres">
      <dgm:prSet presAssocID="{3938DA8C-06AC-4A41-ACE8-4052627C7773}" presName="dummy" presStyleCnt="0"/>
      <dgm:spPr/>
    </dgm:pt>
    <dgm:pt modelId="{A9841CB4-F6F1-4D71-A88F-0D1452B4170C}" type="pres">
      <dgm:prSet presAssocID="{3938DA8C-06AC-4A41-ACE8-4052627C7773}" presName="node" presStyleLbl="revTx" presStyleIdx="1" presStyleCnt="2">
        <dgm:presLayoutVars>
          <dgm:bulletEnabled val="1"/>
        </dgm:presLayoutVars>
      </dgm:prSet>
      <dgm:spPr/>
    </dgm:pt>
    <dgm:pt modelId="{2D4FB3D7-7DC5-4C78-B435-E0CEBF969D09}" type="pres">
      <dgm:prSet presAssocID="{AE92A343-9C40-4F3E-859B-71D5FE21CA97}" presName="sibTrans" presStyleLbl="node1" presStyleIdx="1" presStyleCnt="2"/>
      <dgm:spPr/>
    </dgm:pt>
  </dgm:ptLst>
  <dgm:cxnLst>
    <dgm:cxn modelId="{E5B6C300-3571-4C2E-A0B7-58DE06138186}" type="presOf" srcId="{3938DA8C-06AC-4A41-ACE8-4052627C7773}" destId="{A9841CB4-F6F1-4D71-A88F-0D1452B4170C}" srcOrd="0" destOrd="0" presId="urn:microsoft.com/office/officeart/2005/8/layout/cycle1"/>
    <dgm:cxn modelId="{EE675B0C-7362-4F3E-98B0-CEE42661F8FF}" type="presOf" srcId="{676B7D51-7119-48D1-9B9A-D27B0B19459F}" destId="{CE42E4F0-21D8-4047-83B9-F42E785984A7}" srcOrd="0" destOrd="0" presId="urn:microsoft.com/office/officeart/2005/8/layout/cycle1"/>
    <dgm:cxn modelId="{E8B2395B-F62F-4689-B30B-70686F83FA73}" type="presOf" srcId="{91BDB08B-4BE1-4B7C-A41C-D06D5CECEA98}" destId="{F73775CD-6097-482B-8CA6-1414296F6BF6}" srcOrd="0" destOrd="0" presId="urn:microsoft.com/office/officeart/2005/8/layout/cycle1"/>
    <dgm:cxn modelId="{D605C67D-8069-491A-AEE0-2EDFF5891991}" type="presOf" srcId="{AE92A343-9C40-4F3E-859B-71D5FE21CA97}" destId="{2D4FB3D7-7DC5-4C78-B435-E0CEBF969D09}" srcOrd="0" destOrd="0" presId="urn:microsoft.com/office/officeart/2005/8/layout/cycle1"/>
    <dgm:cxn modelId="{BF4F7B97-746B-4374-8AD6-DC8387CA2477}" srcId="{676B7D51-7119-48D1-9B9A-D27B0B19459F}" destId="{3938DA8C-06AC-4A41-ACE8-4052627C7773}" srcOrd="1" destOrd="0" parTransId="{CADA267D-8189-416A-92CA-7EB9E8545226}" sibTransId="{AE92A343-9C40-4F3E-859B-71D5FE21CA97}"/>
    <dgm:cxn modelId="{07F7D59E-2784-4299-8B43-32C6B68BDC82}" srcId="{676B7D51-7119-48D1-9B9A-D27B0B19459F}" destId="{7B097C05-D793-472A-8338-535D830861A1}" srcOrd="0" destOrd="0" parTransId="{7743DB48-8CB2-4A0E-80C6-CA355C5863C3}" sibTransId="{91BDB08B-4BE1-4B7C-A41C-D06D5CECEA98}"/>
    <dgm:cxn modelId="{42B486A8-8D1B-4240-97E1-315E49CCB320}" type="presOf" srcId="{7B097C05-D793-472A-8338-535D830861A1}" destId="{0F8FA791-FAC1-4BDF-A5D9-3C7350789415}" srcOrd="0" destOrd="0" presId="urn:microsoft.com/office/officeart/2005/8/layout/cycle1"/>
    <dgm:cxn modelId="{09A3E19B-2FE4-4277-ACF2-FDDF343551D6}" type="presParOf" srcId="{CE42E4F0-21D8-4047-83B9-F42E785984A7}" destId="{D691C870-EEDB-4FC4-A72A-5BADFA39DB44}" srcOrd="0" destOrd="0" presId="urn:microsoft.com/office/officeart/2005/8/layout/cycle1"/>
    <dgm:cxn modelId="{14E862A2-B336-490F-8D92-A90CC933725B}" type="presParOf" srcId="{CE42E4F0-21D8-4047-83B9-F42E785984A7}" destId="{0F8FA791-FAC1-4BDF-A5D9-3C7350789415}" srcOrd="1" destOrd="0" presId="urn:microsoft.com/office/officeart/2005/8/layout/cycle1"/>
    <dgm:cxn modelId="{54FDF181-1241-434A-9ABB-82B109FFB052}" type="presParOf" srcId="{CE42E4F0-21D8-4047-83B9-F42E785984A7}" destId="{F73775CD-6097-482B-8CA6-1414296F6BF6}" srcOrd="2" destOrd="0" presId="urn:microsoft.com/office/officeart/2005/8/layout/cycle1"/>
    <dgm:cxn modelId="{EDCD4B55-7507-4015-8165-30FFE43941CF}" type="presParOf" srcId="{CE42E4F0-21D8-4047-83B9-F42E785984A7}" destId="{5E32FF32-CA2D-4D50-9ABB-E5D8DF072C46}" srcOrd="3" destOrd="0" presId="urn:microsoft.com/office/officeart/2005/8/layout/cycle1"/>
    <dgm:cxn modelId="{39E5E354-68DE-4E22-BE0E-404FA6DB8DAF}" type="presParOf" srcId="{CE42E4F0-21D8-4047-83B9-F42E785984A7}" destId="{A9841CB4-F6F1-4D71-A88F-0D1452B4170C}" srcOrd="4" destOrd="0" presId="urn:microsoft.com/office/officeart/2005/8/layout/cycle1"/>
    <dgm:cxn modelId="{B061CC3C-0839-4AD7-8F91-6572668AD620}" type="presParOf" srcId="{CE42E4F0-21D8-4047-83B9-F42E785984A7}" destId="{2D4FB3D7-7DC5-4C78-B435-E0CEBF969D09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restoration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initialisation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FA791-FAC1-4BDF-A5D9-3C7350789415}">
      <dsp:nvSpPr>
        <dsp:cNvPr id="0" name=""/>
        <dsp:cNvSpPr/>
      </dsp:nvSpPr>
      <dsp:spPr>
        <a:xfrm>
          <a:off x="1609507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actuation</a:t>
          </a:r>
          <a:endParaRPr lang="de-DE" sz="1500" kern="1200" dirty="0"/>
        </a:p>
      </dsp:txBody>
      <dsp:txXfrm>
        <a:off x="1609507" y="448500"/>
        <a:ext cx="850800" cy="850800"/>
      </dsp:txXfrm>
    </dsp:sp>
    <dsp:sp modelId="{F73775CD-6097-482B-8CA6-1414296F6BF6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7848495"/>
            <a:gd name="adj4" fmla="val 22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41CB4-F6F1-4D71-A88F-0D1452B4170C}">
      <dsp:nvSpPr>
        <dsp:cNvPr id="0" name=""/>
        <dsp:cNvSpPr/>
      </dsp:nvSpPr>
      <dsp:spPr>
        <a:xfrm>
          <a:off x="220368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sensing</a:t>
          </a:r>
          <a:endParaRPr lang="de-DE" sz="1500" kern="1200" dirty="0"/>
        </a:p>
      </dsp:txBody>
      <dsp:txXfrm>
        <a:off x="220368" y="448500"/>
        <a:ext cx="850800" cy="850800"/>
      </dsp:txXfrm>
    </dsp:sp>
    <dsp:sp modelId="{2D4FB3D7-7DC5-4C78-B435-E0CEBF969D09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18648495"/>
            <a:gd name="adj4" fmla="val 130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restoration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27/07/2017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27/07/2017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8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115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peliarobotics.com/helpFiles/en/apiFunctions.htm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AD926E2-68E5-4B88-8993-5D311214DA7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253204" y="2590454"/>
            <a:ext cx="3830918" cy="2737620"/>
          </a:xfr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pPr algn="ctr"/>
            <a:r>
              <a:rPr lang="en-US" dirty="0"/>
              <a:t>Robotic Simulator Controller</a:t>
            </a:r>
            <a:br>
              <a:rPr lang="en-US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DA7F8-CCC1-498C-9AC8-551DF188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2" y="2404086"/>
            <a:ext cx="2923988" cy="29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2F8A90-4830-4F74-B3F3-6B24A1B8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25625"/>
            <a:ext cx="8515846" cy="43436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 err="1">
                <a:solidFill>
                  <a:srgbClr val="C00000"/>
                </a:solidFill>
              </a:rPr>
              <a:t>dlopen</a:t>
            </a:r>
            <a:r>
              <a:rPr lang="en-US" sz="2000" dirty="0">
                <a:solidFill>
                  <a:srgbClr val="C00000"/>
                </a:solidFill>
              </a:rPr>
              <a:t> failed: library "libpthread.so.0" not found</a:t>
            </a:r>
            <a:r>
              <a:rPr lang="en-US" sz="2000" dirty="0"/>
              <a:t>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extApiPlatform.c</a:t>
            </a:r>
            <a:r>
              <a:rPr lang="en-US" sz="2000" dirty="0"/>
              <a:t> line 50:     #include &lt;</a:t>
            </a:r>
            <a:r>
              <a:rPr lang="en-US" sz="2000" dirty="0" err="1"/>
              <a:t>pthread.h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Android has no libpthread.so.0</a:t>
            </a:r>
          </a:p>
          <a:p>
            <a:pPr marL="0" indent="0">
              <a:buNone/>
            </a:pPr>
            <a:r>
              <a:rPr lang="en-US" sz="2000" dirty="0"/>
              <a:t>Desktop Linux has libpthread.so.0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7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Server Adapter Solution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38D413-080B-4B0B-AB26-A090A6AD3841}"/>
              </a:ext>
            </a:extLst>
          </p:cNvPr>
          <p:cNvGrpSpPr/>
          <p:nvPr/>
        </p:nvGrpSpPr>
        <p:grpSpPr>
          <a:xfrm>
            <a:off x="445625" y="2138680"/>
            <a:ext cx="8381383" cy="3772644"/>
            <a:chOff x="474622" y="1501615"/>
            <a:chExt cx="10879178" cy="4696917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E2B361BE-9F13-421F-B9E1-348EE0339ACF}"/>
                </a:ext>
              </a:extLst>
            </p:cNvPr>
            <p:cNvSpPr txBox="1"/>
            <p:nvPr/>
          </p:nvSpPr>
          <p:spPr>
            <a:xfrm>
              <a:off x="2161391" y="1912135"/>
              <a:ext cx="2896495" cy="38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1.Send custom command</a:t>
              </a: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BE08A38C-764C-4F22-ADF3-CA665A1F7531}"/>
                </a:ext>
              </a:extLst>
            </p:cNvPr>
            <p:cNvSpPr txBox="1"/>
            <p:nvPr/>
          </p:nvSpPr>
          <p:spPr>
            <a:xfrm>
              <a:off x="5118823" y="1501615"/>
              <a:ext cx="1900106" cy="91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2.Translate command to V-REP API call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FF22D4D-76C9-4364-AF81-AAFFA79472FB}"/>
                </a:ext>
              </a:extLst>
            </p:cNvPr>
            <p:cNvSpPr txBox="1"/>
            <p:nvPr/>
          </p:nvSpPr>
          <p:spPr>
            <a:xfrm>
              <a:off x="7176880" y="1709330"/>
              <a:ext cx="1778867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3.Send V-REP API call</a:t>
              </a:r>
            </a:p>
          </p:txBody>
        </p:sp>
        <p:pic>
          <p:nvPicPr>
            <p:cNvPr id="13" name="Picture 10" descr="http://icons.iconarchive.com/icons/custom-icon-design/flatastic-7/512/Laptop-icon.png">
              <a:extLst>
                <a:ext uri="{FF2B5EF4-FFF2-40B4-BE49-F238E27FC236}">
                  <a16:creationId xmlns:a16="http://schemas.microsoft.com/office/drawing/2014/main" id="{94151EA9-FF5D-4591-8CF8-CFCBCFDD8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464" y="4578068"/>
              <a:ext cx="1620464" cy="16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4759CBB8-324C-429D-B045-97B7E6DA0DDB}"/>
                </a:ext>
              </a:extLst>
            </p:cNvPr>
            <p:cNvSpPr txBox="1"/>
            <p:nvPr/>
          </p:nvSpPr>
          <p:spPr>
            <a:xfrm>
              <a:off x="9606748" y="1877104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4.Robot moves</a:t>
              </a:r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E6AB9CE6-1E1A-4D76-9A59-22006CC59B95}"/>
                </a:ext>
              </a:extLst>
            </p:cNvPr>
            <p:cNvSpPr txBox="1"/>
            <p:nvPr/>
          </p:nvSpPr>
          <p:spPr>
            <a:xfrm>
              <a:off x="7223217" y="4320216"/>
              <a:ext cx="1589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5.Send related data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10AF5053-F967-4BDB-9C22-C90511512E39}"/>
                </a:ext>
              </a:extLst>
            </p:cNvPr>
            <p:cNvSpPr txBox="1"/>
            <p:nvPr/>
          </p:nvSpPr>
          <p:spPr>
            <a:xfrm>
              <a:off x="2539182" y="4320217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6.Forward related data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2724FFB-E2E1-482C-A8FE-7F7EAC686FB3}"/>
                </a:ext>
              </a:extLst>
            </p:cNvPr>
            <p:cNvGrpSpPr/>
            <p:nvPr/>
          </p:nvGrpSpPr>
          <p:grpSpPr>
            <a:xfrm>
              <a:off x="545024" y="2492129"/>
              <a:ext cx="10808776" cy="3706403"/>
              <a:chOff x="545024" y="2492129"/>
              <a:chExt cx="10808776" cy="3706403"/>
            </a:xfrm>
          </p:grpSpPr>
          <p:pic>
            <p:nvPicPr>
              <p:cNvPr id="19" name="Picture 4" descr="https://bartgroot.nl/wp-content/uploads/2014/10/java.png">
                <a:extLst>
                  <a:ext uri="{FF2B5EF4-FFF2-40B4-BE49-F238E27FC236}">
                    <a16:creationId xmlns:a16="http://schemas.microsoft.com/office/drawing/2014/main" id="{65E1F969-8E44-4690-A6DC-FD3D0FED2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954" y="2492129"/>
                <a:ext cx="1554332" cy="1554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http://edisondev.net/images/software/vrep/v-rep_thumb_sm.png">
                <a:extLst>
                  <a:ext uri="{FF2B5EF4-FFF2-40B4-BE49-F238E27FC236}">
                    <a16:creationId xmlns:a16="http://schemas.microsoft.com/office/drawing/2014/main" id="{0916FDE7-EEF6-431F-A02C-330922CEA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8800" y="2492129"/>
                <a:ext cx="1905000" cy="150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Arrow Connector 5">
                <a:extLst>
                  <a:ext uri="{FF2B5EF4-FFF2-40B4-BE49-F238E27FC236}">
                    <a16:creationId xmlns:a16="http://schemas.microsoft.com/office/drawing/2014/main" id="{8ADF0D10-BF68-436D-B4DB-A6F1BBADF959}"/>
                  </a:ext>
                </a:extLst>
              </p:cNvPr>
              <p:cNvCxnSpPr/>
              <p:nvPr/>
            </p:nvCxnSpPr>
            <p:spPr>
              <a:xfrm>
                <a:off x="2201662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9">
                <a:extLst>
                  <a:ext uri="{FF2B5EF4-FFF2-40B4-BE49-F238E27FC236}">
                    <a16:creationId xmlns:a16="http://schemas.microsoft.com/office/drawing/2014/main" id="{62A6A91B-AB35-49AE-B9E4-9BEED0C577AF}"/>
                  </a:ext>
                </a:extLst>
              </p:cNvPr>
              <p:cNvCxnSpPr/>
              <p:nvPr/>
            </p:nvCxnSpPr>
            <p:spPr>
              <a:xfrm>
                <a:off x="6566286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0">
                <a:extLst>
                  <a:ext uri="{FF2B5EF4-FFF2-40B4-BE49-F238E27FC236}">
                    <a16:creationId xmlns:a16="http://schemas.microsoft.com/office/drawing/2014/main" id="{8CFAED7E-0C7A-4BCD-ABA2-D2952C61B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6286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4">
                <a:extLst>
                  <a:ext uri="{FF2B5EF4-FFF2-40B4-BE49-F238E27FC236}">
                    <a16:creationId xmlns:a16="http://schemas.microsoft.com/office/drawing/2014/main" id="{92DDBF8A-F697-4E40-911D-2D0747EC3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1391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25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9C8C31C0-215E-4F44-B82A-32A2FB1AE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0885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569EEB1B-B9FC-47FF-98F7-8F58352B1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7732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0" descr="http://icons.iconarchive.com/icons/custom-icon-design/flatastic-7/512/Laptop-icon.png">
                <a:extLst>
                  <a:ext uri="{FF2B5EF4-FFF2-40B4-BE49-F238E27FC236}">
                    <a16:creationId xmlns:a16="http://schemas.microsoft.com/office/drawing/2014/main" id="{915295F1-6643-4A4C-8054-9A8CEE2E0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3336" y="4578068"/>
                <a:ext cx="1620464" cy="1620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3">
                <a:extLst>
                  <a:ext uri="{FF2B5EF4-FFF2-40B4-BE49-F238E27FC236}">
                    <a16:creationId xmlns:a16="http://schemas.microsoft.com/office/drawing/2014/main" id="{9F2BFAB3-E491-48D7-BD16-034F64BA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24" y="2572522"/>
                <a:ext cx="1512192" cy="1512192"/>
              </a:xfrm>
              <a:prstGeom prst="rect">
                <a:avLst/>
              </a:prstGeom>
            </p:spPr>
          </p:pic>
        </p:grpSp>
        <p:pic>
          <p:nvPicPr>
            <p:cNvPr id="18" name="Picture 14" descr="https://cnet4.cbsistatic.com/img/QJcTT2ab-sYWwOGrxJc0MXSt3UI=/2011/10/27/a66dfbb7-fdc7-11e2-8c7c-d4ae52e62bcc/android-wallpaper5_2560x1600_1.jpg">
              <a:extLst>
                <a:ext uri="{FF2B5EF4-FFF2-40B4-BE49-F238E27FC236}">
                  <a16:creationId xmlns:a16="http://schemas.microsoft.com/office/drawing/2014/main" id="{861A35B6-1B07-4E1E-8F11-10553E619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22" y="4578068"/>
              <a:ext cx="1517910" cy="15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081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 of Translation</a:t>
            </a:r>
            <a:endParaRPr lang="de-DE" sz="3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9ACA7-9D1E-48E5-96EC-45AD8E4705E5}"/>
              </a:ext>
            </a:extLst>
          </p:cNvPr>
          <p:cNvSpPr txBox="1">
            <a:spLocks/>
          </p:cNvSpPr>
          <p:nvPr/>
        </p:nvSpPr>
        <p:spPr>
          <a:xfrm>
            <a:off x="311163" y="1846162"/>
            <a:ext cx="8515846" cy="434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1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vrep.simxStartSimulation</a:t>
            </a:r>
            <a:endParaRPr lang="en-US" dirty="0"/>
          </a:p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2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vrep.simxPauseSimulation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“MOVEMENTDATA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and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“MOVEMENTDATAVIABUTTON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*string* 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or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“GRIPPERDATA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closeGripper</a:t>
            </a:r>
            <a:r>
              <a:rPr lang="en-US" dirty="0"/>
              <a:t>”,…)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34" y="643943"/>
            <a:ext cx="3122525" cy="5551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31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D29FCB3-D09D-47D8-AE5C-1C66DA73B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42" y="728638"/>
            <a:ext cx="3187436" cy="5370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63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58A15E1-0808-4367-9EF6-B8432E5D33AA}"/>
              </a:ext>
            </a:extLst>
          </p:cNvPr>
          <p:cNvGrpSpPr/>
          <p:nvPr/>
        </p:nvGrpSpPr>
        <p:grpSpPr>
          <a:xfrm>
            <a:off x="319090" y="2000817"/>
            <a:ext cx="6071889" cy="3103650"/>
            <a:chOff x="838197" y="2180193"/>
            <a:chExt cx="9517489" cy="2402645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360F9F2-C657-4F95-9906-7EE51E701403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580C2D4-9A66-4381-AB56-BD4716290174}"/>
                </a:ext>
              </a:extLst>
            </p:cNvPr>
            <p:cNvSpPr txBox="1"/>
            <p:nvPr/>
          </p:nvSpPr>
          <p:spPr>
            <a:xfrm>
              <a:off x="838199" y="31274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Gyroscope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6773BE5-3C02-49AA-8D57-365A674FA978}"/>
                </a:ext>
              </a:extLst>
            </p:cNvPr>
            <p:cNvSpPr txBox="1"/>
            <p:nvPr/>
          </p:nvSpPr>
          <p:spPr>
            <a:xfrm>
              <a:off x="838197" y="40596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Rotation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72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621D20-49E2-450B-9D5F-D4D7E92C4AEC}"/>
              </a:ext>
            </a:extLst>
          </p:cNvPr>
          <p:cNvGrpSpPr/>
          <p:nvPr/>
        </p:nvGrpSpPr>
        <p:grpSpPr>
          <a:xfrm>
            <a:off x="319090" y="1989212"/>
            <a:ext cx="8507918" cy="3811177"/>
            <a:chOff x="838198" y="2180193"/>
            <a:chExt cx="10241926" cy="4470003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A65D598-EED2-4683-A638-33E948CC9846}"/>
                </a:ext>
              </a:extLst>
            </p:cNvPr>
            <p:cNvSpPr txBox="1"/>
            <p:nvPr/>
          </p:nvSpPr>
          <p:spPr>
            <a:xfrm>
              <a:off x="1111876" y="2962085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Available in virtually all devices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484D1F63-B24D-42E4-B59F-DB3F655FF8BA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770AA90C-494A-477F-8823-A94A80EAC0F8}"/>
                </a:ext>
              </a:extLst>
            </p:cNvPr>
            <p:cNvSpPr txBox="1"/>
            <p:nvPr/>
          </p:nvSpPr>
          <p:spPr>
            <a:xfrm>
              <a:off x="1111876" y="3550846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Uses much less battery than the gyroscope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0025C791-EF7B-43C2-B58E-415A63A1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448" y="4422062"/>
              <a:ext cx="6151073" cy="222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270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46ED53-B0C9-4DFC-B315-706D1697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58" y="629722"/>
            <a:ext cx="5575563" cy="5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823D87-B4A7-4220-A16C-3FC2C31210D3}"/>
              </a:ext>
            </a:extLst>
          </p:cNvPr>
          <p:cNvGrpSpPr/>
          <p:nvPr/>
        </p:nvGrpSpPr>
        <p:grpSpPr>
          <a:xfrm>
            <a:off x="311162" y="1423687"/>
            <a:ext cx="8601344" cy="4560426"/>
            <a:chOff x="605142" y="335769"/>
            <a:chExt cx="11245387" cy="6226935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4415BAB-A0F0-457B-9B8A-BE0A1C0B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C36AF3F-CD9D-4B63-BC46-98D83F7C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484" y="959898"/>
              <a:ext cx="2355134" cy="410528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7DFED0DE-6951-4A82-9F2C-9846249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484" y="2149267"/>
              <a:ext cx="7188045" cy="763497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9D4657AB-3016-4322-8D6D-78BD2E97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484" y="3772551"/>
              <a:ext cx="5066538" cy="41529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17B6380B-0DE3-4328-B0C1-AA2B44A7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2484" y="5171944"/>
              <a:ext cx="6932694" cy="658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34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1612D4-47A8-4B6C-A58E-7C5851D65D1E}"/>
              </a:ext>
            </a:extLst>
          </p:cNvPr>
          <p:cNvGrpSpPr/>
          <p:nvPr/>
        </p:nvGrpSpPr>
        <p:grpSpPr>
          <a:xfrm>
            <a:off x="834192" y="1030311"/>
            <a:ext cx="7297872" cy="5304106"/>
            <a:chOff x="1251379" y="-42981"/>
            <a:chExt cx="9016983" cy="6609492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76AFCCD8-19E0-4BEA-B7B2-A7C38A7D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379" y="-42981"/>
              <a:ext cx="3715699" cy="66056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C10F212-4904-4F31-9C0C-65111F28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525" y="-42981"/>
              <a:ext cx="3717837" cy="6609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506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V-REP, </a:t>
            </a:r>
            <a:r>
              <a:rPr lang="de-DE" dirty="0" err="1"/>
              <a:t>scenes</a:t>
            </a:r>
            <a:r>
              <a:rPr lang="de-DE" dirty="0"/>
              <a:t>, </a:t>
            </a:r>
            <a:r>
              <a:rPr lang="de-DE" dirty="0" err="1"/>
              <a:t>scripts</a:t>
            </a:r>
            <a:r>
              <a:rPr lang="de-DE" dirty="0"/>
              <a:t> and </a:t>
            </a:r>
            <a:r>
              <a:rPr lang="de-DE" dirty="0" err="1"/>
              <a:t>controlling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remotely</a:t>
            </a:r>
            <a:endParaRPr lang="de-DE" dirty="0"/>
          </a:p>
          <a:p>
            <a:pPr lvl="1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Tobias Bauer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Development problem and Server adapter solution</a:t>
            </a:r>
          </a:p>
          <a:p>
            <a:pPr lvl="2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</a:t>
            </a:r>
            <a:r>
              <a:rPr lang="de-DE" dirty="0"/>
              <a:t> Pongwanit Jeaperapong 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App and hardware</a:t>
            </a:r>
          </a:p>
          <a:p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Rui Choo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34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simulator with IDE</a:t>
            </a:r>
          </a:p>
          <a:p>
            <a:endParaRPr lang="en-US" dirty="0"/>
          </a:p>
          <a:p>
            <a:r>
              <a:rPr lang="en-US" dirty="0"/>
              <a:t>Objects controlled via embedded script over</a:t>
            </a:r>
          </a:p>
          <a:p>
            <a:pPr lvl="3"/>
            <a:r>
              <a:rPr lang="en-US" dirty="0"/>
              <a:t>plugin</a:t>
            </a:r>
          </a:p>
          <a:p>
            <a:pPr lvl="3"/>
            <a:r>
              <a:rPr lang="en-US" dirty="0"/>
              <a:t>ROS node </a:t>
            </a:r>
          </a:p>
          <a:p>
            <a:pPr lvl="3"/>
            <a:r>
              <a:rPr lang="en-US" dirty="0"/>
              <a:t>custom solution</a:t>
            </a:r>
          </a:p>
          <a:p>
            <a:pPr lvl="3"/>
            <a:r>
              <a:rPr lang="en-US" b="1" dirty="0"/>
              <a:t>remote API client</a:t>
            </a:r>
            <a:r>
              <a:rPr lang="en-US" dirty="0"/>
              <a:t>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Controllers can be written in </a:t>
            </a:r>
          </a:p>
          <a:p>
            <a:pPr lvl="3"/>
            <a:r>
              <a:rPr lang="en-US" dirty="0"/>
              <a:t>C/C++ </a:t>
            </a:r>
          </a:p>
          <a:p>
            <a:pPr lvl="3"/>
            <a:r>
              <a:rPr lang="en-US" dirty="0"/>
              <a:t>Python </a:t>
            </a:r>
          </a:p>
          <a:p>
            <a:pPr lvl="3"/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Octave</a:t>
            </a:r>
          </a:p>
          <a:p>
            <a:pPr lvl="3"/>
            <a:r>
              <a:rPr lang="en-US" b="1" dirty="0"/>
              <a:t>Java </a:t>
            </a:r>
          </a:p>
          <a:p>
            <a:pPr lvl="3"/>
            <a:r>
              <a:rPr lang="en-US" b="1" dirty="0"/>
              <a:t>Lua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V-REP?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525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83B2CF-CB46-4721-96E4-86D87BF2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3" t="10673" r="47790" b="8996"/>
          <a:stretch/>
        </p:blipFill>
        <p:spPr>
          <a:xfrm>
            <a:off x="3335791" y="2101359"/>
            <a:ext cx="5491217" cy="3675297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Scene </a:t>
            </a:r>
            <a:endParaRPr lang="de-DE" sz="3000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A02F69C7-FFB2-4ED3-9545-C6F8EEC05893}"/>
              </a:ext>
            </a:extLst>
          </p:cNvPr>
          <p:cNvSpPr txBox="1">
            <a:spLocks/>
          </p:cNvSpPr>
          <p:nvPr/>
        </p:nvSpPr>
        <p:spPr>
          <a:xfrm>
            <a:off x="319090" y="2101358"/>
            <a:ext cx="3016701" cy="367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IRB_140 Robot</a:t>
            </a:r>
          </a:p>
          <a:p>
            <a:endParaRPr lang="de-DE" dirty="0"/>
          </a:p>
          <a:p>
            <a:r>
              <a:rPr lang="de-DE" dirty="0" err="1"/>
              <a:t>Gripper</a:t>
            </a:r>
            <a:endParaRPr lang="de-DE" dirty="0"/>
          </a:p>
          <a:p>
            <a:endParaRPr lang="de-DE" dirty="0"/>
          </a:p>
          <a:p>
            <a:r>
              <a:rPr lang="de-DE" dirty="0"/>
              <a:t>Vision Sensor</a:t>
            </a:r>
          </a:p>
          <a:p>
            <a:endParaRPr lang="de-DE" dirty="0"/>
          </a:p>
          <a:p>
            <a:r>
              <a:rPr lang="de-DE" dirty="0"/>
              <a:t>Blocks</a:t>
            </a:r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7419F2A-9F80-4B45-9160-EB92E96030F8}"/>
              </a:ext>
            </a:extLst>
          </p:cNvPr>
          <p:cNvCxnSpPr>
            <a:cxnSpLocks/>
          </p:cNvCxnSpPr>
          <p:nvPr/>
        </p:nvCxnSpPr>
        <p:spPr>
          <a:xfrm>
            <a:off x="1858682" y="2247153"/>
            <a:ext cx="4297083" cy="1350682"/>
          </a:xfrm>
          <a:prstGeom prst="bentConnector3">
            <a:avLst>
              <a:gd name="adj1" fmla="val 9979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8">
            <a:extLst>
              <a:ext uri="{FF2B5EF4-FFF2-40B4-BE49-F238E27FC236}">
                <a16:creationId xmlns:a16="http://schemas.microsoft.com/office/drawing/2014/main" id="{7BF56744-7932-4114-A7D1-BA8DA8AB34D3}"/>
              </a:ext>
            </a:extLst>
          </p:cNvPr>
          <p:cNvCxnSpPr>
            <a:cxnSpLocks/>
          </p:cNvCxnSpPr>
          <p:nvPr/>
        </p:nvCxnSpPr>
        <p:spPr>
          <a:xfrm>
            <a:off x="1858682" y="2794000"/>
            <a:ext cx="4177553" cy="1640541"/>
          </a:xfrm>
          <a:prstGeom prst="bentConnector3">
            <a:avLst>
              <a:gd name="adj1" fmla="val 992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8">
            <a:extLst>
              <a:ext uri="{FF2B5EF4-FFF2-40B4-BE49-F238E27FC236}">
                <a16:creationId xmlns:a16="http://schemas.microsoft.com/office/drawing/2014/main" id="{2256D59C-BA7E-4527-AC1A-1B697E58EB61}"/>
              </a:ext>
            </a:extLst>
          </p:cNvPr>
          <p:cNvCxnSpPr>
            <a:cxnSpLocks/>
          </p:cNvCxnSpPr>
          <p:nvPr/>
        </p:nvCxnSpPr>
        <p:spPr>
          <a:xfrm>
            <a:off x="1858682" y="3340847"/>
            <a:ext cx="4297083" cy="1249082"/>
          </a:xfrm>
          <a:prstGeom prst="bentConnector3">
            <a:avLst>
              <a:gd name="adj1" fmla="val 933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8">
            <a:extLst>
              <a:ext uri="{FF2B5EF4-FFF2-40B4-BE49-F238E27FC236}">
                <a16:creationId xmlns:a16="http://schemas.microsoft.com/office/drawing/2014/main" id="{7E2ACC6B-B41C-4C2E-8424-A744135AA464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842871" cy="265953"/>
          </a:xfrm>
          <a:prstGeom prst="bentConnector3">
            <a:avLst>
              <a:gd name="adj1" fmla="val 999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8">
            <a:extLst>
              <a:ext uri="{FF2B5EF4-FFF2-40B4-BE49-F238E27FC236}">
                <a16:creationId xmlns:a16="http://schemas.microsoft.com/office/drawing/2014/main" id="{912F7AA8-C200-421B-B0A7-AC715F3C7F6A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576798" cy="245432"/>
          </a:xfrm>
          <a:prstGeom prst="bentConnector3">
            <a:avLst>
              <a:gd name="adj1" fmla="val 99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8">
            <a:extLst>
              <a:ext uri="{FF2B5EF4-FFF2-40B4-BE49-F238E27FC236}">
                <a16:creationId xmlns:a16="http://schemas.microsoft.com/office/drawing/2014/main" id="{FA7BD764-958D-4160-BD4A-AEA5B3D410A7}"/>
              </a:ext>
            </a:extLst>
          </p:cNvPr>
          <p:cNvCxnSpPr>
            <a:cxnSpLocks/>
          </p:cNvCxnSpPr>
          <p:nvPr/>
        </p:nvCxnSpPr>
        <p:spPr>
          <a:xfrm>
            <a:off x="1936377" y="3878729"/>
            <a:ext cx="3233270" cy="265953"/>
          </a:xfrm>
          <a:prstGeom prst="bentConnector3">
            <a:avLst>
              <a:gd name="adj1" fmla="val 995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8">
            <a:extLst>
              <a:ext uri="{FF2B5EF4-FFF2-40B4-BE49-F238E27FC236}">
                <a16:creationId xmlns:a16="http://schemas.microsoft.com/office/drawing/2014/main" id="{6B5202D6-15E8-4D39-8B80-C3D1D6E45858}"/>
              </a:ext>
            </a:extLst>
          </p:cNvPr>
          <p:cNvCxnSpPr>
            <a:cxnSpLocks/>
          </p:cNvCxnSpPr>
          <p:nvPr/>
        </p:nvCxnSpPr>
        <p:spPr>
          <a:xfrm>
            <a:off x="1858682" y="3880222"/>
            <a:ext cx="3016701" cy="206190"/>
          </a:xfrm>
          <a:prstGeom prst="bentConnector3">
            <a:avLst>
              <a:gd name="adj1" fmla="val 1001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8">
            <a:extLst>
              <a:ext uri="{FF2B5EF4-FFF2-40B4-BE49-F238E27FC236}">
                <a16:creationId xmlns:a16="http://schemas.microsoft.com/office/drawing/2014/main" id="{7454A7B4-2BDB-4F11-9F0D-C1DEC0CDBC4B}"/>
              </a:ext>
            </a:extLst>
          </p:cNvPr>
          <p:cNvCxnSpPr>
            <a:cxnSpLocks/>
          </p:cNvCxnSpPr>
          <p:nvPr/>
        </p:nvCxnSpPr>
        <p:spPr>
          <a:xfrm>
            <a:off x="1918448" y="3878729"/>
            <a:ext cx="2713317" cy="199465"/>
          </a:xfrm>
          <a:prstGeom prst="bentConnector3">
            <a:avLst>
              <a:gd name="adj1" fmla="val 997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8">
            <a:extLst>
              <a:ext uri="{FF2B5EF4-FFF2-40B4-BE49-F238E27FC236}">
                <a16:creationId xmlns:a16="http://schemas.microsoft.com/office/drawing/2014/main" id="{E9EBA7C0-0B25-410D-BA32-8C7399D0CFEE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2504142" cy="170329"/>
          </a:xfrm>
          <a:prstGeom prst="bentConnector3">
            <a:avLst>
              <a:gd name="adj1" fmla="val 998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8">
            <a:extLst>
              <a:ext uri="{FF2B5EF4-FFF2-40B4-BE49-F238E27FC236}">
                <a16:creationId xmlns:a16="http://schemas.microsoft.com/office/drawing/2014/main" id="{B63DEF2B-8C2E-4754-AD3E-4333EC6601A1}"/>
              </a:ext>
            </a:extLst>
          </p:cNvPr>
          <p:cNvCxnSpPr>
            <a:cxnSpLocks/>
          </p:cNvCxnSpPr>
          <p:nvPr/>
        </p:nvCxnSpPr>
        <p:spPr>
          <a:xfrm>
            <a:off x="1858682" y="3879475"/>
            <a:ext cx="2265083" cy="169583"/>
          </a:xfrm>
          <a:prstGeom prst="bentConnector3">
            <a:avLst>
              <a:gd name="adj1" fmla="val 996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8">
            <a:extLst>
              <a:ext uri="{FF2B5EF4-FFF2-40B4-BE49-F238E27FC236}">
                <a16:creationId xmlns:a16="http://schemas.microsoft.com/office/drawing/2014/main" id="{D2A0ED17-A208-469F-B16D-D57561A31F3E}"/>
              </a:ext>
            </a:extLst>
          </p:cNvPr>
          <p:cNvCxnSpPr>
            <a:cxnSpLocks/>
          </p:cNvCxnSpPr>
          <p:nvPr/>
        </p:nvCxnSpPr>
        <p:spPr>
          <a:xfrm>
            <a:off x="1853625" y="3877484"/>
            <a:ext cx="2002118" cy="139152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8">
            <a:extLst>
              <a:ext uri="{FF2B5EF4-FFF2-40B4-BE49-F238E27FC236}">
                <a16:creationId xmlns:a16="http://schemas.microsoft.com/office/drawing/2014/main" id="{1403CE88-6EA5-44EF-B24D-0BD131ECDA24}"/>
              </a:ext>
            </a:extLst>
          </p:cNvPr>
          <p:cNvCxnSpPr>
            <a:cxnSpLocks/>
          </p:cNvCxnSpPr>
          <p:nvPr/>
        </p:nvCxnSpPr>
        <p:spPr>
          <a:xfrm>
            <a:off x="1853625" y="4434541"/>
            <a:ext cx="5473528" cy="245035"/>
          </a:xfrm>
          <a:prstGeom prst="bentConnector3">
            <a:avLst>
              <a:gd name="adj1" fmla="val 186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89F868C-355D-4D7B-BBCE-742A7534574A}"/>
              </a:ext>
            </a:extLst>
          </p:cNvPr>
          <p:cNvCxnSpPr>
            <a:cxnSpLocks/>
          </p:cNvCxnSpPr>
          <p:nvPr/>
        </p:nvCxnSpPr>
        <p:spPr>
          <a:xfrm flipV="1">
            <a:off x="4542118" y="4434541"/>
            <a:ext cx="0" cy="245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DDD623-FE2C-49E1-B54C-3747551EDF91}"/>
              </a:ext>
            </a:extLst>
          </p:cNvPr>
          <p:cNvCxnSpPr>
            <a:cxnSpLocks/>
          </p:cNvCxnSpPr>
          <p:nvPr/>
        </p:nvCxnSpPr>
        <p:spPr>
          <a:xfrm flipV="1">
            <a:off x="5753299" y="4106032"/>
            <a:ext cx="0" cy="902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5A844DD-43F4-4543-ACE7-9CF78EC837C5}"/>
              </a:ext>
            </a:extLst>
          </p:cNvPr>
          <p:cNvCxnSpPr>
            <a:cxnSpLocks/>
          </p:cNvCxnSpPr>
          <p:nvPr/>
        </p:nvCxnSpPr>
        <p:spPr>
          <a:xfrm flipV="1">
            <a:off x="7578165" y="4434541"/>
            <a:ext cx="0" cy="591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07BD3872-0F00-4A50-88A9-BE3BC9D94753}"/>
              </a:ext>
            </a:extLst>
          </p:cNvPr>
          <p:cNvCxnSpPr>
            <a:cxnSpLocks/>
          </p:cNvCxnSpPr>
          <p:nvPr/>
        </p:nvCxnSpPr>
        <p:spPr>
          <a:xfrm flipV="1">
            <a:off x="2465294" y="5026213"/>
            <a:ext cx="511287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Task</a:t>
            </a:r>
            <a:endParaRPr lang="de-DE" sz="3000" dirty="0"/>
          </a:p>
        </p:txBody>
      </p:sp>
      <p:pic>
        <p:nvPicPr>
          <p:cNvPr id="5" name="recording_2017_07_24-14_55-13">
            <a:hlinkClick r:id="" action="ppaction://media"/>
            <a:extLst>
              <a:ext uri="{FF2B5EF4-FFF2-40B4-BE49-F238E27FC236}">
                <a16:creationId xmlns:a16="http://schemas.microsoft.com/office/drawing/2014/main" id="{648918B1-260B-4C2E-AE56-996E3E31E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83" y="1917976"/>
            <a:ext cx="8415212" cy="349723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9C94BA0-D647-4FD6-ACAA-FFB81A962CD5}"/>
              </a:ext>
            </a:extLst>
          </p:cNvPr>
          <p:cNvSpPr txBox="1">
            <a:spLocks/>
          </p:cNvSpPr>
          <p:nvPr/>
        </p:nvSpPr>
        <p:spPr>
          <a:xfrm>
            <a:off x="217375" y="1762188"/>
            <a:ext cx="8508999" cy="111414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A258402-532A-407B-892F-35F5B4BDCC24}"/>
              </a:ext>
            </a:extLst>
          </p:cNvPr>
          <p:cNvSpPr txBox="1">
            <a:spLocks/>
          </p:cNvSpPr>
          <p:nvPr/>
        </p:nvSpPr>
        <p:spPr>
          <a:xfrm>
            <a:off x="264268" y="1682195"/>
            <a:ext cx="8508999" cy="12741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8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Written</a:t>
            </a:r>
            <a:r>
              <a:rPr lang="de-DE" dirty="0"/>
              <a:t> in LUA</a:t>
            </a:r>
          </a:p>
          <a:p>
            <a:endParaRPr lang="de-DE" dirty="0"/>
          </a:p>
          <a:p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endParaRPr lang="de-DE" dirty="0"/>
          </a:p>
          <a:p>
            <a:r>
              <a:rPr lang="de-DE" dirty="0"/>
              <a:t>Non-</a:t>
            </a:r>
            <a:r>
              <a:rPr lang="de-DE" dirty="0" err="1"/>
              <a:t>threaded</a:t>
            </a:r>
            <a:r>
              <a:rPr lang="de-DE" dirty="0"/>
              <a:t>/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	</a:t>
            </a:r>
            <a:r>
              <a:rPr lang="de-DE" dirty="0" err="1">
                <a:sym typeface="Wingdings" panose="05000000000000000000" pitchFamily="2" charset="2"/>
              </a:rPr>
              <a:t>recommended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non-</a:t>
            </a:r>
            <a:r>
              <a:rPr lang="de-DE" dirty="0" err="1">
                <a:sym typeface="Wingdings" panose="05000000000000000000" pitchFamily="2" charset="2"/>
              </a:rPr>
              <a:t>threaded</a:t>
            </a:r>
            <a:r>
              <a:rPr lang="de-DE" dirty="0">
                <a:sym typeface="Wingdings" panose="05000000000000000000" pitchFamily="2" charset="2"/>
              </a:rPr>
              <a:t>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Simulation scripts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EBA54F2-F3D7-4299-92AB-660054C42D70}"/>
              </a:ext>
            </a:extLst>
          </p:cNvPr>
          <p:cNvGrpSpPr/>
          <p:nvPr/>
        </p:nvGrpSpPr>
        <p:grpSpPr>
          <a:xfrm>
            <a:off x="319090" y="4111974"/>
            <a:ext cx="6544575" cy="1747801"/>
            <a:chOff x="311162" y="4713959"/>
            <a:chExt cx="6544575" cy="1747801"/>
          </a:xfrm>
        </p:grpSpPr>
        <p:graphicFrame>
          <p:nvGraphicFramePr>
            <p:cNvPr id="5" name="Diagramm 4">
              <a:extLst>
                <a:ext uri="{FF2B5EF4-FFF2-40B4-BE49-F238E27FC236}">
                  <a16:creationId xmlns:a16="http://schemas.microsoft.com/office/drawing/2014/main" id="{A0AA059A-EFB0-4071-9DCF-9B87923EA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6470484"/>
                </p:ext>
              </p:extLst>
            </p:nvPr>
          </p:nvGraphicFramePr>
          <p:xfrm>
            <a:off x="311162" y="512784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m 5">
              <a:extLst>
                <a:ext uri="{FF2B5EF4-FFF2-40B4-BE49-F238E27FC236}">
                  <a16:creationId xmlns:a16="http://schemas.microsoft.com/office/drawing/2014/main" id="{D9179F34-4656-43A8-8377-A99C1A0147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2088845"/>
                </p:ext>
              </p:extLst>
            </p:nvPr>
          </p:nvGraphicFramePr>
          <p:xfrm>
            <a:off x="2202710" y="4713959"/>
            <a:ext cx="2680676" cy="1747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0" name="Diagramm 9">
              <a:extLst>
                <a:ext uri="{FF2B5EF4-FFF2-40B4-BE49-F238E27FC236}">
                  <a16:creationId xmlns:a16="http://schemas.microsoft.com/office/drawing/2014/main" id="{63A9E973-4393-4317-9028-666314ADA5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8590987"/>
                </p:ext>
              </p:extLst>
            </p:nvPr>
          </p:nvGraphicFramePr>
          <p:xfrm>
            <a:off x="5111454" y="514129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664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>
          <a:xfrm>
            <a:off x="319091" y="1762188"/>
            <a:ext cx="3037884" cy="468738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Controlling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</a:p>
        </p:txBody>
      </p:sp>
      <p:sp>
        <p:nvSpPr>
          <p:cNvPr id="15" name="Scrollen: vertikal 14">
            <a:extLst>
              <a:ext uri="{FF2B5EF4-FFF2-40B4-BE49-F238E27FC236}">
                <a16:creationId xmlns:a16="http://schemas.microsoft.com/office/drawing/2014/main" id="{F8D0E340-63EA-482F-B772-CB46D887F767}"/>
              </a:ext>
            </a:extLst>
          </p:cNvPr>
          <p:cNvSpPr/>
          <p:nvPr/>
        </p:nvSpPr>
        <p:spPr>
          <a:xfrm>
            <a:off x="4208745" y="1762188"/>
            <a:ext cx="4668367" cy="4687380"/>
          </a:xfrm>
          <a:prstGeom prst="verticalScroll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90E0E9-6742-4417-A0F2-01F0FFD4505B}"/>
              </a:ext>
            </a:extLst>
          </p:cNvPr>
          <p:cNvSpPr txBox="1"/>
          <p:nvPr/>
        </p:nvSpPr>
        <p:spPr>
          <a:xfrm>
            <a:off x="5492663" y="1910218"/>
            <a:ext cx="3384449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IRB 140 </a:t>
            </a:r>
            <a:r>
              <a:rPr lang="de-DE" sz="1600" u="sng" dirty="0" err="1">
                <a:latin typeface="+mn-lt"/>
              </a:rPr>
              <a:t>child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script</a:t>
            </a:r>
            <a:r>
              <a:rPr lang="de-DE" sz="1600" u="sng" dirty="0">
                <a:latin typeface="+mn-lt"/>
              </a:rPr>
              <a:t> (pseudo </a:t>
            </a:r>
            <a:r>
              <a:rPr lang="de-DE" sz="1600" u="sng" dirty="0" err="1">
                <a:latin typeface="+mn-lt"/>
              </a:rPr>
              <a:t>code</a:t>
            </a:r>
            <a:r>
              <a:rPr lang="de-DE" sz="1600" u="sng" dirty="0">
                <a:latin typeface="+mn-lt"/>
              </a:rPr>
              <a:t>)</a:t>
            </a:r>
            <a:endParaRPr lang="en-US" sz="1600" u="sng" dirty="0" err="1">
              <a:latin typeface="+mn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B1FB76-FEF8-430D-A42E-77EE27BB2E05}"/>
              </a:ext>
            </a:extLst>
          </p:cNvPr>
          <p:cNvSpPr txBox="1"/>
          <p:nvPr/>
        </p:nvSpPr>
        <p:spPr>
          <a:xfrm>
            <a:off x="5183173" y="2548526"/>
            <a:ext cx="2862197" cy="4210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Initialisation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 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   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 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Actutation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	 ---------------------------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</a:t>
            </a: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“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“ !=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</a:t>
            </a:r>
            <a:r>
              <a:rPr lang="de-DE" sz="1600" dirty="0" err="1">
                <a:latin typeface="+mn-lt"/>
              </a:rPr>
              <a:t>rotate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</a:rPr>
              <a:t>function</a:t>
            </a:r>
            <a:r>
              <a:rPr lang="de-DE" sz="1600" dirty="0"/>
              <a:t> </a:t>
            </a:r>
            <a:r>
              <a:rPr lang="de-DE" sz="1600" dirty="0" err="1"/>
              <a:t>rotate</a:t>
            </a:r>
            <a:r>
              <a:rPr lang="de-DE" sz="1600" dirty="0"/>
              <a:t> (</a:t>
            </a:r>
            <a:r>
              <a:rPr lang="de-DE" sz="1600" dirty="0" err="1"/>
              <a:t>velocity</a:t>
            </a:r>
            <a:r>
              <a:rPr lang="de-DE" sz="1600" dirty="0"/>
              <a:t>)</a:t>
            </a:r>
            <a:r>
              <a:rPr lang="de-DE" sz="1600" dirty="0">
                <a:solidFill>
                  <a:srgbClr val="00B050"/>
                </a:solidFill>
              </a:rPr>
              <a:t>----------</a:t>
            </a:r>
            <a:endParaRPr lang="de-DE" sz="1600" dirty="0"/>
          </a:p>
          <a:p>
            <a:pPr>
              <a:lnSpc>
                <a:spcPct val="114000"/>
              </a:lnSpc>
            </a:pPr>
            <a:r>
              <a:rPr lang="de-DE" sz="1600" dirty="0"/>
              <a:t>    </a:t>
            </a:r>
            <a:r>
              <a:rPr lang="de-DE" sz="1600" dirty="0" err="1"/>
              <a:t>jointOrientation</a:t>
            </a:r>
            <a:r>
              <a:rPr lang="de-DE" sz="1600" dirty="0"/>
              <a:t> += </a:t>
            </a:r>
            <a:r>
              <a:rPr lang="de-DE" sz="1600" dirty="0" err="1"/>
              <a:t>velocity</a:t>
            </a:r>
            <a:r>
              <a:rPr lang="de-DE" sz="1600" dirty="0"/>
              <a:t>   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</a:rPr>
              <a:t>-----------------------------------------</a:t>
            </a:r>
            <a:endParaRPr lang="de-DE" sz="1600" dirty="0"/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	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FA940A9-9CC0-4D34-85F6-07749FB70BED}"/>
              </a:ext>
            </a:extLst>
          </p:cNvPr>
          <p:cNvSpPr txBox="1"/>
          <p:nvPr/>
        </p:nvSpPr>
        <p:spPr>
          <a:xfrm>
            <a:off x="5183173" y="5469826"/>
            <a:ext cx="2862197" cy="561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7735BD6-FDF7-43D1-9A76-C808E23E75BC}"/>
              </a:ext>
            </a:extLst>
          </p:cNvPr>
          <p:cNvSpPr/>
          <p:nvPr/>
        </p:nvSpPr>
        <p:spPr>
          <a:xfrm>
            <a:off x="231733" y="2059632"/>
            <a:ext cx="2805830" cy="15932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Java </a:t>
            </a:r>
            <a:r>
              <a:rPr lang="de-DE" dirty="0" err="1"/>
              <a:t>Program</a:t>
            </a:r>
            <a:endParaRPr lang="en-US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AC02AFE4-23EB-4BB5-BE3C-BC0AC3D548BA}"/>
              </a:ext>
            </a:extLst>
          </p:cNvPr>
          <p:cNvSpPr/>
          <p:nvPr/>
        </p:nvSpPr>
        <p:spPr>
          <a:xfrm>
            <a:off x="3048168" y="2406769"/>
            <a:ext cx="1747379" cy="89893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Set </a:t>
            </a:r>
            <a:r>
              <a:rPr lang="de-DE" dirty="0" err="1"/>
              <a:t>signal</a:t>
            </a:r>
            <a:r>
              <a:rPr lang="de-DE" dirty="0"/>
              <a:t> 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4" name="Pfeil: nach links 23">
            <a:extLst>
              <a:ext uri="{FF2B5EF4-FFF2-40B4-BE49-F238E27FC236}">
                <a16:creationId xmlns:a16="http://schemas.microsoft.com/office/drawing/2014/main" id="{8166D06F-BCF4-4812-A8A2-EB38CCF14D67}"/>
              </a:ext>
            </a:extLst>
          </p:cNvPr>
          <p:cNvSpPr/>
          <p:nvPr/>
        </p:nvSpPr>
        <p:spPr>
          <a:xfrm>
            <a:off x="3048168" y="4572316"/>
            <a:ext cx="1745461" cy="898931"/>
          </a:xfrm>
          <a:prstGeom prst="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26" name="recording_2017_07_25-15_32-09">
            <a:hlinkClick r:id="" action="ppaction://media"/>
            <a:extLst>
              <a:ext uri="{FF2B5EF4-FFF2-40B4-BE49-F238E27FC236}">
                <a16:creationId xmlns:a16="http://schemas.microsoft.com/office/drawing/2014/main" id="{3B539A85-E6CE-469C-B2FA-2F07CECEF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28" y="4264392"/>
            <a:ext cx="2816435" cy="1621191"/>
          </a:xfrm>
          <a:prstGeom prst="rect">
            <a:avLst/>
          </a:prstGeom>
        </p:spPr>
      </p:pic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id="{20547684-20DB-4E2A-BB88-6CEA3A90DC9A}"/>
              </a:ext>
            </a:extLst>
          </p:cNvPr>
          <p:cNvSpPr/>
          <p:nvPr/>
        </p:nvSpPr>
        <p:spPr>
          <a:xfrm>
            <a:off x="8057910" y="4264392"/>
            <a:ext cx="879676" cy="1158347"/>
          </a:xfrm>
          <a:prstGeom prst="curved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6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9A4D20-C810-4A6A-BF8F-C628B780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Want to develop application that interface with V-REP ?</a:t>
            </a:r>
          </a:p>
          <a:p>
            <a:r>
              <a:rPr lang="en-US" sz="2400" dirty="0"/>
              <a:t>	Remote API library is available in</a:t>
            </a:r>
          </a:p>
          <a:p>
            <a:r>
              <a:rPr lang="en-US" sz="2400" dirty="0"/>
              <a:t>	C++, Python, </a:t>
            </a:r>
            <a:r>
              <a:rPr lang="en-US" sz="2400" b="1" dirty="0"/>
              <a:t>Java</a:t>
            </a:r>
            <a:r>
              <a:rPr lang="en-US" sz="2400" dirty="0"/>
              <a:t>, </a:t>
            </a:r>
            <a:r>
              <a:rPr lang="en-US" sz="2400" dirty="0" err="1"/>
              <a:t>Matlab</a:t>
            </a:r>
            <a:r>
              <a:rPr lang="en-US" sz="2400" dirty="0"/>
              <a:t>, Octave, Lua, </a:t>
            </a:r>
            <a:r>
              <a:rPr lang="en-US" sz="2400" dirty="0" err="1"/>
              <a:t>Urbi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Source code available for self compiling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Doucmentation</a:t>
            </a:r>
            <a:r>
              <a:rPr lang="en-US" sz="2400" dirty="0"/>
              <a:t> available in V-REP website</a:t>
            </a:r>
          </a:p>
          <a:p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http://www.coppeliarobotics.com/helpFiles/en/apiFunctions.htm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8E00-8315-47E3-9EC5-C07603EF3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09AB6-AF9B-44C2-9D59-4E2017D88C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1256FE3-CD9C-4BBB-8AF6-166E5AB7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V-REP Remote API</a:t>
            </a:r>
          </a:p>
        </p:txBody>
      </p:sp>
    </p:spTree>
    <p:extLst>
      <p:ext uri="{BB962C8B-B14F-4D97-AF65-F5344CB8AC3E}">
        <p14:creationId xmlns:p14="http://schemas.microsoft.com/office/powerpoint/2010/main" val="210141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3670C6-0B0F-4996-9737-0436779E7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21824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dll</a:t>
            </a:r>
            <a:r>
              <a:rPr lang="en-US" sz="2400" dirty="0"/>
              <a:t> for Windows</a:t>
            </a:r>
          </a:p>
          <a:p>
            <a:pPr marL="0" indent="0">
              <a:buNone/>
            </a:pPr>
            <a:r>
              <a:rPr lang="en-US" sz="2400" dirty="0"/>
              <a:t>.so for Linux</a:t>
            </a: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dylib</a:t>
            </a:r>
            <a:r>
              <a:rPr lang="en-US" sz="2400" dirty="0"/>
              <a:t> for macOS</a:t>
            </a:r>
            <a:endParaRPr lang="th-TH" sz="2400" dirty="0"/>
          </a:p>
          <a:p>
            <a:pPr marL="0" indent="0">
              <a:buNone/>
            </a:pPr>
            <a:r>
              <a:rPr lang="en-US" sz="2400" dirty="0"/>
              <a:t>All for x86-64 CPU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libremoteApiJava.so provided do not run on Android ARM</a:t>
            </a:r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6E6F5F-1D20-4296-8476-E3C50A8E9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dirty="0" err="1"/>
              <a:t>libremoteApiJava</a:t>
            </a:r>
            <a:r>
              <a:rPr lang="en-US" dirty="0"/>
              <a:t> native library problem</a:t>
            </a:r>
          </a:p>
        </p:txBody>
      </p:sp>
    </p:spTree>
    <p:extLst>
      <p:ext uri="{BB962C8B-B14F-4D97-AF65-F5344CB8AC3E}">
        <p14:creationId xmlns:p14="http://schemas.microsoft.com/office/powerpoint/2010/main" val="3454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A3A96-5D69-43CA-A0EA-01BF6B7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07369"/>
            <a:ext cx="8515846" cy="4351338"/>
          </a:xfrm>
        </p:spPr>
        <p:txBody>
          <a:bodyPr/>
          <a:lstStyle/>
          <a:p>
            <a:r>
              <a:rPr lang="en-US" sz="2400" dirty="0"/>
              <a:t>Installing arm-</a:t>
            </a:r>
            <a:r>
              <a:rPr lang="en-US" sz="2400" dirty="0" err="1"/>
              <a:t>linux</a:t>
            </a:r>
            <a:r>
              <a:rPr lang="en-US" sz="2400" dirty="0"/>
              <a:t>-</a:t>
            </a:r>
            <a:r>
              <a:rPr lang="en-US" sz="2400" dirty="0" err="1"/>
              <a:t>gnueabi</a:t>
            </a:r>
            <a:r>
              <a:rPr lang="en-US" sz="2400" dirty="0"/>
              <a:t>-g++</a:t>
            </a:r>
          </a:p>
          <a:p>
            <a:r>
              <a:rPr lang="en-US" sz="2400" dirty="0"/>
              <a:t>Editing </a:t>
            </a:r>
            <a:r>
              <a:rPr lang="en-US" sz="2400" dirty="0" err="1"/>
              <a:t>makefile</a:t>
            </a:r>
            <a:endParaRPr lang="en-US" sz="2400" dirty="0"/>
          </a:p>
          <a:p>
            <a:pPr marL="457200" lvl="1" indent="0">
              <a:buNone/>
            </a:pPr>
            <a:r>
              <a:rPr lang="en-US" sz="2000" dirty="0"/>
              <a:t>Change from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b="1" dirty="0">
                <a:solidFill>
                  <a:srgbClr val="0070C0"/>
                </a:solidFill>
              </a:rPr>
              <a:t>++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arm-</a:t>
            </a:r>
            <a:r>
              <a:rPr lang="en-US" sz="2000" b="1" dirty="0" err="1">
                <a:solidFill>
                  <a:srgbClr val="0070C0"/>
                </a:solidFill>
              </a:rPr>
              <a:t>linux</a:t>
            </a:r>
            <a:r>
              <a:rPr lang="en-US" sz="2000" b="1" dirty="0">
                <a:solidFill>
                  <a:srgbClr val="0070C0"/>
                </a:solidFill>
              </a:rPr>
              <a:t>-</a:t>
            </a:r>
            <a:r>
              <a:rPr lang="en-US" sz="2000" b="1" dirty="0" err="1">
                <a:solidFill>
                  <a:srgbClr val="0070C0"/>
                </a:solidFill>
              </a:rPr>
              <a:t>gnueabi</a:t>
            </a:r>
            <a:r>
              <a:rPr lang="en-US" sz="2000" b="1" dirty="0">
                <a:solidFill>
                  <a:srgbClr val="0070C0"/>
                </a:solidFill>
              </a:rPr>
              <a:t>-g++ </a:t>
            </a:r>
            <a:r>
              <a:rPr lang="en-US" sz="2000" dirty="0"/>
              <a:t>and</a:t>
            </a:r>
          </a:p>
          <a:p>
            <a:pPr marL="457200" lvl="1" indent="0">
              <a:buNone/>
            </a:pPr>
            <a:r>
              <a:rPr lang="en-US" sz="2000" dirty="0"/>
              <a:t>Change include directory from </a:t>
            </a:r>
            <a:r>
              <a:rPr lang="en-US" sz="2000" b="1" dirty="0">
                <a:solidFill>
                  <a:srgbClr val="0070C0"/>
                </a:solidFill>
              </a:rPr>
              <a:t>OpenJDK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Android NDK ARM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Original		 		Modified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1859C2A-2F13-444C-BF01-106DDDE9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" y="4024648"/>
            <a:ext cx="8481432" cy="19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8953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3A65F42D-09CE-4299-848B-1E9EFCCFE408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83C51049-3775-4AB1-B8D3-986BA1872396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65275873-B6EB-4E04-BDEB-6427F5D37315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336C4881-26AF-4120-8235-334A40F34B28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1CC778CD-298B-4632-BE7B-C68C294C12BC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0454015B-6A38-4D43-A877-CB239FA66536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AndroidControllerPresentation</Template>
  <TotalTime>0</TotalTime>
  <Words>675</Words>
  <Application>Microsoft Office PowerPoint</Application>
  <PresentationFormat>Bildschirmpräsentation (4:3)</PresentationFormat>
  <Paragraphs>174</Paragraphs>
  <Slides>21</Slides>
  <Notes>1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21</vt:i4>
      </vt:variant>
    </vt:vector>
  </HeadingPairs>
  <TitlesOfParts>
    <vt:vector size="32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Robotic Simulator Controller </vt:lpstr>
      <vt:lpstr>Overview</vt:lpstr>
      <vt:lpstr>The Scene </vt:lpstr>
      <vt:lpstr>The Task</vt:lpstr>
      <vt:lpstr>Simulation scripts</vt:lpstr>
      <vt:lpstr>Controlling the robot </vt:lpstr>
      <vt:lpstr>Introducing V-REP Remote API</vt:lpstr>
      <vt:lpstr>libremoteApiJava native library problem</vt:lpstr>
      <vt:lpstr>Trying to recompile for ARM</vt:lpstr>
      <vt:lpstr>Trying to recompile for ARM</vt:lpstr>
      <vt:lpstr>Server Adapter Solution</vt:lpstr>
      <vt:lpstr>Example of Translation</vt:lpstr>
      <vt:lpstr>PowerPoint-Präsentation</vt:lpstr>
      <vt:lpstr>PowerPoint-Präsentation</vt:lpstr>
      <vt:lpstr>Android Sensors</vt:lpstr>
      <vt:lpstr>Android Sensors</vt:lpstr>
      <vt:lpstr>PowerPoint-Präsentation</vt:lpstr>
      <vt:lpstr>PowerPoint-Präsentation</vt:lpstr>
      <vt:lpstr>PowerPoint-Präsentation</vt:lpstr>
      <vt:lpstr>What is V-REP?</vt:lpstr>
      <vt:lpstr>Thank you for your attention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Simulator Controller </dc:title>
  <dc:creator>Pongwanit Jeaperapong</dc:creator>
  <cp:lastModifiedBy>Tobias Bauer</cp:lastModifiedBy>
  <cp:revision>3</cp:revision>
  <cp:lastPrinted>2015-07-30T14:04:45Z</cp:lastPrinted>
  <dcterms:created xsi:type="dcterms:W3CDTF">2017-07-26T15:54:45Z</dcterms:created>
  <dcterms:modified xsi:type="dcterms:W3CDTF">2017-07-27T08:43:45Z</dcterms:modified>
</cp:coreProperties>
</file>